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8288000" cy="10287000"/>
  <p:notesSz cx="6858000" cy="9144000"/>
  <p:embeddedFontLst>
    <p:embeddedFont>
      <p:font typeface="Canva Sans Bold" panose="020B0604020202020204" charset="0"/>
      <p:regular r:id="rId22"/>
    </p:embeddedFont>
    <p:embeddedFont>
      <p:font typeface="Myriad Pro" panose="020B0503030403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58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imitation#h2" TargetMode="External"/><Relationship Id="rId7" Type="http://schemas.openxmlformats.org/officeDocument/2006/relationships/hyperlink" Target="https://www.merriam-webster.com/dictionary/prominen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rriam-webster.com/dictionary/synthesizer" TargetMode="External"/><Relationship Id="rId5" Type="http://schemas.openxmlformats.org/officeDocument/2006/relationships/hyperlink" Target="https://www.merriam-webster.com/dictionary/actual" TargetMode="External"/><Relationship Id="rId4" Type="http://schemas.openxmlformats.org/officeDocument/2006/relationships/hyperlink" Target="https://www.merriam-webster.com/dictionary/re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long/learn/historyculture/hiawatha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deceptivecadence/2018/11/24/669557133/dvorak-new-world-symphony-american-anthe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onmusic.org/terms/391-beat" TargetMode="External"/><Relationship Id="rId13" Type="http://schemas.openxmlformats.org/officeDocument/2006/relationships/hyperlink" Target="https://dictionary.onmusic.org/terms/2364-note" TargetMode="External"/><Relationship Id="rId3" Type="http://schemas.openxmlformats.org/officeDocument/2006/relationships/hyperlink" Target="https://dictionary.onmusic.org/terms/2565-perform" TargetMode="External"/><Relationship Id="rId7" Type="http://schemas.openxmlformats.org/officeDocument/2006/relationships/hyperlink" Target="https://dictionary.onmusic.org/terms/3493-tempo" TargetMode="External"/><Relationship Id="rId12" Type="http://schemas.openxmlformats.org/officeDocument/2006/relationships/hyperlink" Target="https://dictionary.onmusic.org/terms/539-but" TargetMode="External"/><Relationship Id="rId17" Type="http://schemas.openxmlformats.org/officeDocument/2006/relationships/hyperlink" Target="https://youtu.be/ZQcJLE57w0U?t=56" TargetMode="External"/><Relationship Id="rId2" Type="http://schemas.openxmlformats.org/officeDocument/2006/relationships/image" Target="../media/image17.jpeg"/><Relationship Id="rId16" Type="http://schemas.openxmlformats.org/officeDocument/2006/relationships/hyperlink" Target="https://dictionary.onmusic.org/terms/2896-rhyth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onmusic.org/terms/3803-very" TargetMode="External"/><Relationship Id="rId11" Type="http://schemas.openxmlformats.org/officeDocument/2006/relationships/hyperlink" Target="https://dictionary.onmusic.org/terms/1411-figure_443" TargetMode="External"/><Relationship Id="rId5" Type="http://schemas.openxmlformats.org/officeDocument/2006/relationships/hyperlink" Target="https://dictionary.onmusic.org/terms/853-composition" TargetMode="External"/><Relationship Id="rId15" Type="http://schemas.openxmlformats.org/officeDocument/2006/relationships/hyperlink" Target="https://dictionary.onmusic.org/terms/1667-harmonic" TargetMode="External"/><Relationship Id="rId10" Type="http://schemas.openxmlformats.org/officeDocument/2006/relationships/hyperlink" Target="https://dictionary.onmusic.org/terms/2288-musical" TargetMode="External"/><Relationship Id="rId4" Type="http://schemas.openxmlformats.org/officeDocument/2006/relationships/hyperlink" Target="https://dictionary.onmusic.org/terms/2494-passage" TargetMode="External"/><Relationship Id="rId9" Type="http://schemas.openxmlformats.org/officeDocument/2006/relationships/hyperlink" Target="https://dictionary.onmusic.org/terms/3721-tune" TargetMode="External"/><Relationship Id="rId14" Type="http://schemas.openxmlformats.org/officeDocument/2006/relationships/hyperlink" Target="https://dictionary.onmusic.org/terms/2132-melodi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294608" y="2125438"/>
            <a:ext cx="9603530" cy="7710589"/>
            <a:chOff x="0" y="0"/>
            <a:chExt cx="7467600" cy="59956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B29E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34265" y="5210810"/>
              <a:ext cx="2596530" cy="786130"/>
            </a:xfrm>
            <a:custGeom>
              <a:avLst/>
              <a:gdLst/>
              <a:ahLst/>
              <a:cxnLst/>
              <a:rect l="l" t="t" r="r" b="b"/>
              <a:pathLst>
                <a:path w="2596530" h="786130">
                  <a:moveTo>
                    <a:pt x="1253815" y="0"/>
                  </a:moveTo>
                  <a:lnTo>
                    <a:pt x="448635" y="0"/>
                  </a:lnTo>
                  <a:cubicBezTo>
                    <a:pt x="448635" y="0"/>
                    <a:pt x="424505" y="370840"/>
                    <a:pt x="399105" y="525780"/>
                  </a:cubicBezTo>
                  <a:cubicBezTo>
                    <a:pt x="354655" y="791210"/>
                    <a:pt x="82875" y="706120"/>
                    <a:pt x="5405" y="762000"/>
                  </a:cubicBezTo>
                  <a:cubicBezTo>
                    <a:pt x="-4755" y="769620"/>
                    <a:pt x="325" y="786130"/>
                    <a:pt x="13025" y="786130"/>
                  </a:cubicBezTo>
                  <a:lnTo>
                    <a:pt x="2583505" y="786130"/>
                  </a:lnTo>
                  <a:cubicBezTo>
                    <a:pt x="2596205" y="786130"/>
                    <a:pt x="2601285" y="769620"/>
                    <a:pt x="2591125" y="762000"/>
                  </a:cubicBezTo>
                  <a:cubicBezTo>
                    <a:pt x="2513655" y="706120"/>
                    <a:pt x="2241875" y="791210"/>
                    <a:pt x="2197425" y="525780"/>
                  </a:cubicBezTo>
                  <a:cubicBezTo>
                    <a:pt x="2172025" y="370840"/>
                    <a:pt x="2147895" y="0"/>
                    <a:pt x="2147895" y="0"/>
                  </a:cubicBezTo>
                  <a:lnTo>
                    <a:pt x="1253815" y="0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4407" r="-44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5125068" y="-832660"/>
            <a:ext cx="4575440" cy="4601408"/>
          </a:xfrm>
          <a:custGeom>
            <a:avLst/>
            <a:gdLst/>
            <a:ahLst/>
            <a:cxnLst/>
            <a:rect l="l" t="t" r="r" b="b"/>
            <a:pathLst>
              <a:path w="4575440" h="4601408">
                <a:moveTo>
                  <a:pt x="0" y="0"/>
                </a:moveTo>
                <a:lnTo>
                  <a:pt x="4575440" y="0"/>
                </a:lnTo>
                <a:lnTo>
                  <a:pt x="4575440" y="4601408"/>
                </a:lnTo>
                <a:lnTo>
                  <a:pt x="0" y="4601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960561">
            <a:off x="11755572" y="-190357"/>
            <a:ext cx="9034845" cy="4415780"/>
          </a:xfrm>
          <a:custGeom>
            <a:avLst/>
            <a:gdLst/>
            <a:ahLst/>
            <a:cxnLst/>
            <a:rect l="l" t="t" r="r" b="b"/>
            <a:pathLst>
              <a:path w="9034845" h="4415780">
                <a:moveTo>
                  <a:pt x="0" y="0"/>
                </a:moveTo>
                <a:lnTo>
                  <a:pt x="9034845" y="0"/>
                </a:lnTo>
                <a:lnTo>
                  <a:pt x="9034845" y="4415781"/>
                </a:lnTo>
                <a:lnTo>
                  <a:pt x="0" y="44157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913811">
            <a:off x="-1289646" y="5738935"/>
            <a:ext cx="5776757" cy="4845255"/>
          </a:xfrm>
          <a:custGeom>
            <a:avLst/>
            <a:gdLst/>
            <a:ahLst/>
            <a:cxnLst/>
            <a:rect l="l" t="t" r="r" b="b"/>
            <a:pathLst>
              <a:path w="5776757" h="4845255">
                <a:moveTo>
                  <a:pt x="0" y="0"/>
                </a:moveTo>
                <a:lnTo>
                  <a:pt x="5776756" y="0"/>
                </a:lnTo>
                <a:lnTo>
                  <a:pt x="5776756" y="4845255"/>
                </a:lnTo>
                <a:lnTo>
                  <a:pt x="0" y="48452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7127101"/>
            <a:ext cx="3028347" cy="2131199"/>
          </a:xfrm>
          <a:custGeom>
            <a:avLst/>
            <a:gdLst/>
            <a:ahLst/>
            <a:cxnLst/>
            <a:rect l="l" t="t" r="r" b="b"/>
            <a:pathLst>
              <a:path w="3028347" h="2131199">
                <a:moveTo>
                  <a:pt x="0" y="0"/>
                </a:moveTo>
                <a:lnTo>
                  <a:pt x="3028347" y="0"/>
                </a:lnTo>
                <a:lnTo>
                  <a:pt x="3028347" y="2131199"/>
                </a:lnTo>
                <a:lnTo>
                  <a:pt x="0" y="2131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391400" y="1233275"/>
            <a:ext cx="3972291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000" spc="88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PRESENTS: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27946" y="8062402"/>
            <a:ext cx="9632107" cy="146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5"/>
              </a:lnSpc>
            </a:pPr>
            <a:r>
              <a:rPr lang="en-US" sz="4218" spc="379" dirty="0">
                <a:solidFill>
                  <a:srgbClr val="0A0A0A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THE NEW WORLD SYMPHONY </a:t>
            </a:r>
          </a:p>
          <a:p>
            <a:pPr algn="ctr">
              <a:lnSpc>
                <a:spcPts val="5905"/>
              </a:lnSpc>
            </a:pPr>
            <a:r>
              <a:rPr lang="en-US" sz="4218" spc="379" dirty="0">
                <a:solidFill>
                  <a:srgbClr val="B29E84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BY ANTONÍN DVOŘÁK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576382-0D2F-B8E9-9F2A-D834FFE000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8" y="301045"/>
            <a:ext cx="7686309" cy="15372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0B3571-287A-8FF2-CCE5-AE4423443DCE}"/>
              </a:ext>
            </a:extLst>
          </p:cNvPr>
          <p:cNvSpPr txBox="1"/>
          <p:nvPr/>
        </p:nvSpPr>
        <p:spPr>
          <a:xfrm>
            <a:off x="4038600" y="9526879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Lessons and Materials created by Lucíola Lewis (Orchestra Director, Green Hope High School) and Colin Richardson (History Teacher, Green Hope High School)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1567150"/>
            <a:ext cx="5563211" cy="6258613"/>
          </a:xfrm>
          <a:prstGeom prst="rect">
            <a:avLst/>
          </a:prstGeom>
          <a:solidFill>
            <a:srgbClr val="3B4B5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2239" y="2213167"/>
            <a:ext cx="5909583" cy="6506683"/>
            <a:chOff x="0" y="0"/>
            <a:chExt cx="812800" cy="894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94925"/>
            </a:xfrm>
            <a:custGeom>
              <a:avLst/>
              <a:gdLst/>
              <a:ahLst/>
              <a:cxnLst/>
              <a:rect l="l" t="t" r="r" b="b"/>
              <a:pathLst>
                <a:path w="812800" h="894925">
                  <a:moveTo>
                    <a:pt x="0" y="0"/>
                  </a:moveTo>
                  <a:lnTo>
                    <a:pt x="812800" y="0"/>
                  </a:lnTo>
                  <a:lnTo>
                    <a:pt x="812800" y="894925"/>
                  </a:lnTo>
                  <a:lnTo>
                    <a:pt x="0" y="894925"/>
                  </a:lnTo>
                  <a:close/>
                </a:path>
              </a:pathLst>
            </a:custGeom>
            <a:blipFill>
              <a:blip r:embed="rId2"/>
              <a:stretch>
                <a:fillRect l="-26328" r="-26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24651" y="1979098"/>
            <a:ext cx="869337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</a:pPr>
            <a:r>
              <a:rPr lang="en-US" sz="6600" b="1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Vocabulary: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24651" y="3433591"/>
            <a:ext cx="869337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800" b="1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Movement II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24651" y="4818577"/>
            <a:ext cx="8693378" cy="356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Authentic: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: not false or </a:t>
            </a:r>
            <a:r>
              <a:rPr lang="en-US" sz="28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  <a:hlinkClick r:id="rId3" tooltip="https://www.merriam-webster.com/dictionary/imitation#h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imitation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: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8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  <a:hlinkClick r:id="rId4" tooltip="https://www.merriam-webster.com/dictionary/re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</a:t>
            </a:r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,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8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  <a:hlinkClick r:id="rId5" tooltip="https://www.merriam-webster.com/dictionary/act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ACTUAL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Synthesized: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: to produce (something, such as music) by an electronic </a:t>
            </a:r>
            <a:r>
              <a:rPr lang="en-US" sz="28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  <a:hlinkClick r:id="rId6" tooltip="https://www.merriam-webster.com/dictionary/synthesiz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synthesizer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Salient: 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: standing out conspicuously : </a:t>
            </a:r>
            <a:r>
              <a:rPr lang="en-US" sz="28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  <a:hlinkClick r:id="rId7" tooltip="https://www.merriam-webster.com/dictionary/promin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PROMINENT</a:t>
            </a:r>
          </a:p>
          <a:p>
            <a:pPr marL="0" lvl="0" indent="0" algn="l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especially : of notable significance</a:t>
            </a:r>
          </a:p>
        </p:txBody>
      </p:sp>
      <p:sp>
        <p:nvSpPr>
          <p:cNvPr id="8" name="AutoShape 8"/>
          <p:cNvSpPr/>
          <p:nvPr/>
        </p:nvSpPr>
        <p:spPr>
          <a:xfrm>
            <a:off x="8224651" y="4359446"/>
            <a:ext cx="8693378" cy="0"/>
          </a:xfrm>
          <a:prstGeom prst="line">
            <a:avLst/>
          </a:prstGeom>
          <a:ln w="9525" cap="rnd">
            <a:solidFill>
              <a:srgbClr val="3B4B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1567150"/>
            <a:ext cx="5563211" cy="6258613"/>
          </a:xfrm>
          <a:prstGeom prst="rect">
            <a:avLst/>
          </a:prstGeom>
          <a:solidFill>
            <a:srgbClr val="3B4B5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2239" y="2213167"/>
            <a:ext cx="5909583" cy="6506683"/>
            <a:chOff x="0" y="0"/>
            <a:chExt cx="812800" cy="894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94925"/>
            </a:xfrm>
            <a:custGeom>
              <a:avLst/>
              <a:gdLst/>
              <a:ahLst/>
              <a:cxnLst/>
              <a:rect l="l" t="t" r="r" b="b"/>
              <a:pathLst>
                <a:path w="812800" h="894925">
                  <a:moveTo>
                    <a:pt x="0" y="0"/>
                  </a:moveTo>
                  <a:lnTo>
                    <a:pt x="812800" y="0"/>
                  </a:lnTo>
                  <a:lnTo>
                    <a:pt x="812800" y="894925"/>
                  </a:lnTo>
                  <a:lnTo>
                    <a:pt x="0" y="894925"/>
                  </a:lnTo>
                  <a:close/>
                </a:path>
              </a:pathLst>
            </a:custGeom>
            <a:blipFill>
              <a:blip r:embed="rId2"/>
              <a:stretch>
                <a:fillRect l="-26328" r="-26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24651" y="1979098"/>
            <a:ext cx="869337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</a:pPr>
            <a:r>
              <a:rPr lang="en-US" sz="7200" b="1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Vocabulary: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24651" y="3433591"/>
            <a:ext cx="869337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3200" b="1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Movement III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24651" y="4818577"/>
            <a:ext cx="8693378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The Song of Hiawatha: “Longfellow used rhythmic poetry 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t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o convey v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a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r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io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us Native 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A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merican myths to a popular audience. Primarily, the epic poem highlights the stories of the Ojibwe people of 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the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 Lak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e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 Superior region. Its main focuses are the adventures of a fictional </a:t>
            </a:r>
            <a:r>
              <a:rPr lang="en-US" sz="3200" u="none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O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jibwe hero, Hiawatha, his gifts to his people, and his tragic love story with a Dakota woman, Minnehaha.” - </a:t>
            </a:r>
            <a:r>
              <a:rPr lang="en-US" sz="32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  <a:hlinkClick r:id="rId3" tooltip="https://www.nps.gov/long/learn/historyculture/hiawatha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Park Service</a:t>
            </a:r>
          </a:p>
        </p:txBody>
      </p:sp>
      <p:sp>
        <p:nvSpPr>
          <p:cNvPr id="8" name="AutoShape 8"/>
          <p:cNvSpPr/>
          <p:nvPr/>
        </p:nvSpPr>
        <p:spPr>
          <a:xfrm>
            <a:off x="8224651" y="4359446"/>
            <a:ext cx="8693378" cy="0"/>
          </a:xfrm>
          <a:prstGeom prst="line">
            <a:avLst/>
          </a:prstGeom>
          <a:ln w="9525" cap="rnd">
            <a:solidFill>
              <a:srgbClr val="3B4B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400800" cy="7200900"/>
          </a:xfrm>
          <a:prstGeom prst="rect">
            <a:avLst/>
          </a:prstGeom>
          <a:solidFill>
            <a:srgbClr val="3B4B5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13056" y="1771981"/>
            <a:ext cx="6799321" cy="7486319"/>
            <a:chOff x="0" y="0"/>
            <a:chExt cx="812800" cy="894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94925"/>
            </a:xfrm>
            <a:custGeom>
              <a:avLst/>
              <a:gdLst/>
              <a:ahLst/>
              <a:cxnLst/>
              <a:rect l="l" t="t" r="r" b="b"/>
              <a:pathLst>
                <a:path w="812800" h="894925">
                  <a:moveTo>
                    <a:pt x="0" y="0"/>
                  </a:moveTo>
                  <a:lnTo>
                    <a:pt x="812800" y="0"/>
                  </a:lnTo>
                  <a:lnTo>
                    <a:pt x="812800" y="894925"/>
                  </a:lnTo>
                  <a:lnTo>
                    <a:pt x="0" y="894925"/>
                  </a:lnTo>
                  <a:close/>
                </a:path>
              </a:pathLst>
            </a:custGeom>
            <a:blipFill>
              <a:blip r:embed="rId2"/>
              <a:stretch>
                <a:fillRect l="-26328" r="-26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71822" y="3654981"/>
            <a:ext cx="7387478" cy="3009052"/>
            <a:chOff x="0" y="0"/>
            <a:chExt cx="9849971" cy="4012068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9849971" cy="1555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</a:pPr>
              <a:r>
                <a:rPr lang="en-US" sz="8800" b="1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Vocabulary: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20900"/>
              <a:ext cx="9055612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79"/>
                </a:lnSpc>
              </a:pPr>
              <a:r>
                <a:rPr lang="en-US" sz="4000" b="1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Movement IV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36925"/>
              <a:ext cx="9055612" cy="675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</a:pPr>
              <a:r>
                <a:rPr lang="en-US" sz="3200">
                  <a:solidFill>
                    <a:srgbClr val="FFFFFF"/>
                  </a:solidFill>
                  <a:latin typeface="Myriad Pro" panose="020B0503030403020204" pitchFamily="34" charset="0"/>
                  <a:ea typeface="Canva Sans"/>
                  <a:cs typeface="Canva Sans"/>
                  <a:sym typeface="Canva Sans"/>
                </a:rPr>
                <a:t>Glints: : to appear briefly or faintly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52750"/>
            <a:ext cx="12942131" cy="203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589"/>
              </a:lnSpc>
              <a:spcBef>
                <a:spcPct val="0"/>
              </a:spcBef>
            </a:pPr>
            <a:r>
              <a:rPr lang="en-US" sz="11850" b="1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Class Discussion: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112707"/>
            <a:ext cx="1285672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How does knowing the story of this piece’s creation change your experience of listening?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533478" y="6532478"/>
            <a:ext cx="3754522" cy="3754522"/>
            <a:chOff x="0" y="0"/>
            <a:chExt cx="5006029" cy="5006029"/>
          </a:xfrm>
        </p:grpSpPr>
        <p:grpSp>
          <p:nvGrpSpPr>
            <p:cNvPr id="5" name="Group 5"/>
            <p:cNvGrpSpPr/>
            <p:nvPr/>
          </p:nvGrpSpPr>
          <p:grpSpPr>
            <a:xfrm>
              <a:off x="2503014" y="2503014"/>
              <a:ext cx="1251507" cy="1251507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54522" y="3754522"/>
              <a:ext cx="1251507" cy="1251507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754522" y="2503014"/>
              <a:ext cx="1251507" cy="1251507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503014" y="3754522"/>
              <a:ext cx="1251507" cy="1251507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754522" y="1251507"/>
              <a:ext cx="1251507" cy="1251507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51507" y="3754522"/>
              <a:ext cx="1251507" cy="1251507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52750"/>
            <a:ext cx="12942131" cy="203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589"/>
              </a:lnSpc>
              <a:spcBef>
                <a:spcPct val="0"/>
              </a:spcBef>
            </a:pPr>
            <a:r>
              <a:rPr lang="en-US" sz="11850" b="1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Class Discussion: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99897"/>
            <a:ext cx="12856727" cy="297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What are some specific ways you heard the piece illustrate how “Dvořák wove American roots music into his vast symphonic canvas?”</a:t>
            </a:r>
          </a:p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endParaRPr lang="en-US" sz="4200">
              <a:solidFill>
                <a:srgbClr val="FFFFFF"/>
              </a:solidFill>
              <a:latin typeface="Myriad Pro" panose="020B0503030403020204" pitchFamily="34" charset="0"/>
              <a:ea typeface="Canva Sans"/>
              <a:cs typeface="Canva Sans"/>
              <a:sym typeface="Canva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533478" y="6532478"/>
            <a:ext cx="3754522" cy="3754522"/>
            <a:chOff x="0" y="0"/>
            <a:chExt cx="5006029" cy="5006029"/>
          </a:xfrm>
        </p:grpSpPr>
        <p:grpSp>
          <p:nvGrpSpPr>
            <p:cNvPr id="5" name="Group 5"/>
            <p:cNvGrpSpPr/>
            <p:nvPr/>
          </p:nvGrpSpPr>
          <p:grpSpPr>
            <a:xfrm>
              <a:off x="2503014" y="2503014"/>
              <a:ext cx="1251507" cy="1251507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54522" y="3754522"/>
              <a:ext cx="1251507" cy="1251507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754522" y="2503014"/>
              <a:ext cx="1251507" cy="1251507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503014" y="3754522"/>
              <a:ext cx="1251507" cy="1251507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754522" y="1251507"/>
              <a:ext cx="1251507" cy="1251507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51507" y="3754522"/>
              <a:ext cx="1251507" cy="1251507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52750"/>
            <a:ext cx="12942131" cy="203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589"/>
              </a:lnSpc>
              <a:spcBef>
                <a:spcPct val="0"/>
              </a:spcBef>
            </a:pPr>
            <a:r>
              <a:rPr lang="en-US" sz="11850" b="1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Class Discussion: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99897"/>
            <a:ext cx="1285672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What do you think the composer’s assistant, Harry Burleigh, would think about this piece?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533478" y="6532478"/>
            <a:ext cx="3754522" cy="3754522"/>
            <a:chOff x="0" y="0"/>
            <a:chExt cx="5006029" cy="5006029"/>
          </a:xfrm>
        </p:grpSpPr>
        <p:grpSp>
          <p:nvGrpSpPr>
            <p:cNvPr id="5" name="Group 5"/>
            <p:cNvGrpSpPr/>
            <p:nvPr/>
          </p:nvGrpSpPr>
          <p:grpSpPr>
            <a:xfrm>
              <a:off x="2503014" y="2503014"/>
              <a:ext cx="1251507" cy="1251507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54522" y="3754522"/>
              <a:ext cx="1251507" cy="1251507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754522" y="2503014"/>
              <a:ext cx="1251507" cy="1251507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503014" y="3754522"/>
              <a:ext cx="1251507" cy="1251507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754522" y="1251507"/>
              <a:ext cx="1251507" cy="1251507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51507" y="3754522"/>
              <a:ext cx="1251507" cy="1251507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52750"/>
            <a:ext cx="12942131" cy="203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589"/>
              </a:lnSpc>
              <a:spcBef>
                <a:spcPct val="0"/>
              </a:spcBef>
            </a:pPr>
            <a:r>
              <a:rPr lang="en-US" sz="11850" b="1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Class Discussion: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99897"/>
            <a:ext cx="1285672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Myriad Pro" panose="020B0503030403020204" pitchFamily="34" charset="0"/>
                <a:ea typeface="Canva Sans"/>
                <a:cs typeface="Canva Sans"/>
                <a:sym typeface="Canva Sans"/>
              </a:rPr>
              <a:t>What “music” from everyday life might we listen more carefully to?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533478" y="6532478"/>
            <a:ext cx="3754522" cy="3754522"/>
            <a:chOff x="0" y="0"/>
            <a:chExt cx="5006029" cy="5006029"/>
          </a:xfrm>
        </p:grpSpPr>
        <p:grpSp>
          <p:nvGrpSpPr>
            <p:cNvPr id="5" name="Group 5"/>
            <p:cNvGrpSpPr/>
            <p:nvPr/>
          </p:nvGrpSpPr>
          <p:grpSpPr>
            <a:xfrm>
              <a:off x="2503014" y="2503014"/>
              <a:ext cx="1251507" cy="1251507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54522" y="3754522"/>
              <a:ext cx="1251507" cy="1251507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754522" y="2503014"/>
              <a:ext cx="1251507" cy="1251507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503014" y="3754522"/>
              <a:ext cx="1251507" cy="1251507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754522" y="1251507"/>
              <a:ext cx="1251507" cy="1251507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51507" y="3754522"/>
              <a:ext cx="1251507" cy="1251507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3B4B5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626834"/>
            <a:ext cx="18288000" cy="1532033"/>
          </a:xfrm>
          <a:prstGeom prst="rect">
            <a:avLst/>
          </a:prstGeom>
          <a:solidFill>
            <a:srgbClr val="101F2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5690901"/>
            <a:ext cx="18288000" cy="1532033"/>
          </a:xfrm>
          <a:prstGeom prst="rect">
            <a:avLst/>
          </a:prstGeom>
          <a:solidFill>
            <a:srgbClr val="3B4B5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2892272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803106"/>
            <a:ext cx="162306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7200" b="1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19510" y="3179491"/>
            <a:ext cx="11492801" cy="42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400" b="1" u="none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Huizenga, T. (2018, November 24). “How The “New World” Symphony Introduced American Music To Itself.” NPR.org. https://www.npr.org/sections/deceptivecadence/2018/11/24/669557133/dvorak-new-world-symphony-american-anthem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0982" y="3135676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19510" y="4816299"/>
            <a:ext cx="11492801" cy="2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400" b="1" u="none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Kapilow, R. (2019). Listening for America: inside the great American songbook from Gershwin to Sondheim. Liveright Publishing Corporation.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4424305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77739" y="4667709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19510" y="6243557"/>
            <a:ext cx="11492801" cy="42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400" b="1" u="none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Program for “Dvořák: New World Symphony” at Meymandi Concert Hall, Raleigh. North Carolina Symphony, 2025. https://ncsymphony.org/wp-content/uploads/2025/09/2526-FF01-NEW-WORLD-print-file.pdf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15456" y="5956338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277739" y="6199742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19510" y="7880365"/>
            <a:ext cx="11492801" cy="2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400" b="1" u="none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OnMusic Dictionary. (n.d.). OnMusic Dictionary. https://dictionary.onmusic.org/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7488371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277739" y="7731775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19510" y="9412398"/>
            <a:ext cx="11492801" cy="2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400" b="1" u="none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rPr>
              <a:t>Merriam-Webster. (2026). Merriam-Webster.com Dictionary. https://www.merriam-webster.com/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28700" y="9020405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7"/>
                </a:lnTo>
                <a:lnTo>
                  <a:pt x="0" y="1001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277739" y="9263808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/>
              <a:stretch>
                <a:fillRect l="-5482" r="-54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338349"/>
            <a:ext cx="7253504" cy="5981804"/>
            <a:chOff x="0" y="38100"/>
            <a:chExt cx="9671339" cy="7975739"/>
          </a:xfrm>
        </p:grpSpPr>
        <p:sp>
          <p:nvSpPr>
            <p:cNvPr id="5" name="TextBox 5"/>
            <p:cNvSpPr txBox="1"/>
            <p:nvPr/>
          </p:nvSpPr>
          <p:spPr>
            <a:xfrm>
              <a:off x="0" y="38100"/>
              <a:ext cx="9671339" cy="6223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27"/>
                </a:lnSpc>
              </a:pPr>
              <a:r>
                <a:rPr lang="en-US" sz="4752" b="1" u="none" dirty="0">
                  <a:solidFill>
                    <a:srgbClr val="FFFFFF"/>
                  </a:solidFill>
                  <a:latin typeface="Myriad Pro" panose="020B0503030403020204" pitchFamily="34" charset="0"/>
                  <a:ea typeface="Open Sans Bold"/>
                  <a:cs typeface="Open Sans Bold"/>
                  <a:sym typeface="Open Sans Bold"/>
                </a:rPr>
                <a:t>Students will analyze Antonin Dvořák’s New World Symphony and connect it to broader interdisciplinary questions of historical context and creation of music.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475359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1F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867900" y="1541840"/>
            <a:ext cx="7696200" cy="765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3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u="none" strike="noStrike" spc="72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B.CN.1 Relate musical ideas and works with personal, societal, cultural, historical, and daily life contexts, including diverse and marginalized groups.</a:t>
            </a:r>
          </a:p>
          <a:p>
            <a:pPr lvl="0" algn="l">
              <a:lnSpc>
                <a:spcPts val="3260"/>
              </a:lnSpc>
              <a:spcBef>
                <a:spcPct val="0"/>
              </a:spcBef>
            </a:pPr>
            <a:endParaRPr lang="en-US" sz="4400" u="none" strike="noStrike" spc="72" dirty="0">
              <a:solidFill>
                <a:srgbClr val="FFFFFF"/>
              </a:solidFill>
              <a:latin typeface="Myriad Pro" panose="020B0503030403020204" pitchFamily="34" charset="0"/>
              <a:ea typeface="Montserrat"/>
              <a:cs typeface="Montserrat"/>
              <a:sym typeface="Montserrat"/>
            </a:endParaRPr>
          </a:p>
          <a:p>
            <a:pPr marL="571500" lvl="0" indent="-571500" algn="l">
              <a:lnSpc>
                <a:spcPts val="3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u="none" strike="noStrike" spc="72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B.CN.1.2 Identify how the creation and performance of music is supported by concepts from other content areas.</a:t>
            </a:r>
          </a:p>
          <a:p>
            <a:pPr lvl="0" algn="l">
              <a:lnSpc>
                <a:spcPts val="3260"/>
              </a:lnSpc>
              <a:spcBef>
                <a:spcPct val="0"/>
              </a:spcBef>
            </a:pPr>
            <a:endParaRPr lang="en-US" sz="4400" u="none" strike="noStrike" spc="72" dirty="0">
              <a:solidFill>
                <a:srgbClr val="FFFFFF"/>
              </a:solidFill>
              <a:latin typeface="Myriad Pro" panose="020B0503030403020204" pitchFamily="34" charset="0"/>
              <a:ea typeface="Montserrat"/>
              <a:cs typeface="Montserrat"/>
              <a:sym typeface="Montserrat"/>
            </a:endParaRPr>
          </a:p>
          <a:p>
            <a:pPr marL="571500" lvl="0" indent="-571500" algn="l">
              <a:lnSpc>
                <a:spcPts val="32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u="none" strike="noStrike" spc="72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B.CN.2.1 Describe how various individuals contribute to the creation, production, design, and marketing of music.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300" y="4943365"/>
            <a:ext cx="6299200" cy="51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4800" u="none" strike="noStrike" spc="85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Novice General Music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5899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01F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40829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829799" y="1432131"/>
            <a:ext cx="7696199" cy="7444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33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u="none" strike="noStrike" spc="75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N.CN.1 Relate musical ideas and works with personal, societal, cultural, historical, and daily life contexts, including diverse and marginalized groups.</a:t>
            </a:r>
          </a:p>
          <a:p>
            <a:pPr marL="571500" lvl="0" indent="-571500" algn="l">
              <a:lnSpc>
                <a:spcPts val="33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400" u="none" strike="noStrike" spc="75" dirty="0">
              <a:solidFill>
                <a:srgbClr val="FFFFFF"/>
              </a:solidFill>
              <a:latin typeface="Myriad Pro" panose="020B0503030403020204" pitchFamily="34" charset="0"/>
              <a:ea typeface="Montserrat"/>
              <a:cs typeface="Montserrat"/>
              <a:sym typeface="Montserrat"/>
            </a:endParaRPr>
          </a:p>
          <a:p>
            <a:pPr marL="571500" lvl="0" indent="-571500" algn="l">
              <a:lnSpc>
                <a:spcPts val="33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u="none" strike="noStrike" spc="75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N.CN.1.2 Explain how concepts from other content areas can inspire the development of musical ideas</a:t>
            </a:r>
          </a:p>
          <a:p>
            <a:pPr marL="571500" lvl="0" indent="-571500" algn="l">
              <a:lnSpc>
                <a:spcPts val="33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400" u="none" strike="noStrike" spc="75" dirty="0">
              <a:solidFill>
                <a:srgbClr val="FFFFFF"/>
              </a:solidFill>
              <a:latin typeface="Myriad Pro" panose="020B0503030403020204" pitchFamily="34" charset="0"/>
              <a:ea typeface="Montserrat"/>
              <a:cs typeface="Montserrat"/>
              <a:sym typeface="Montserrat"/>
            </a:endParaRPr>
          </a:p>
          <a:p>
            <a:pPr marL="571500" lvl="0" indent="-571500" algn="l">
              <a:lnSpc>
                <a:spcPts val="33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u="none" strike="noStrike" spc="75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N.CN.2.2 Compare how various innovative tools and ideas have been used in a variety of musical works.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300" y="4700477"/>
            <a:ext cx="6299200" cy="102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4800" u="none" strike="noStrike" spc="85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Novice Vocal and Instrumental Music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3905" y="3557588"/>
            <a:ext cx="7120095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8000" spc="139" dirty="0">
                <a:solidFill>
                  <a:srgbClr val="FFFFFF"/>
                </a:solidFill>
                <a:latin typeface="Myriad Pro" panose="020B0503030403020204" pitchFamily="34" charset="0"/>
                <a:ea typeface="Montserrat"/>
                <a:cs typeface="Montserrat"/>
                <a:sym typeface="Montserrat"/>
              </a:rPr>
              <a:t>Where do you hear music in everyday life?</a:t>
            </a:r>
          </a:p>
        </p:txBody>
      </p:sp>
      <p:sp>
        <p:nvSpPr>
          <p:cNvPr id="3" name="Freeform 3"/>
          <p:cNvSpPr/>
          <p:nvPr/>
        </p:nvSpPr>
        <p:spPr>
          <a:xfrm>
            <a:off x="13125728" y="0"/>
            <a:ext cx="10324544" cy="10287000"/>
          </a:xfrm>
          <a:custGeom>
            <a:avLst/>
            <a:gdLst/>
            <a:ahLst/>
            <a:cxnLst/>
            <a:rect l="l" t="t" r="r" b="b"/>
            <a:pathLst>
              <a:path w="10324544" h="10287000">
                <a:moveTo>
                  <a:pt x="0" y="0"/>
                </a:moveTo>
                <a:lnTo>
                  <a:pt x="10324544" y="0"/>
                </a:lnTo>
                <a:lnTo>
                  <a:pt x="103245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58840" y="1108553"/>
            <a:ext cx="11859377" cy="8069894"/>
          </a:xfrm>
          <a:prstGeom prst="rect">
            <a:avLst/>
          </a:prstGeom>
          <a:solidFill>
            <a:srgbClr val="101F2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607369" y="1365529"/>
            <a:ext cx="11362320" cy="7555943"/>
            <a:chOff x="0" y="0"/>
            <a:chExt cx="122225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2256" cy="812800"/>
            </a:xfrm>
            <a:custGeom>
              <a:avLst/>
              <a:gdLst/>
              <a:ahLst/>
              <a:cxnLst/>
              <a:rect l="l" t="t" r="r" b="b"/>
              <a:pathLst>
                <a:path w="1222256" h="812800">
                  <a:moveTo>
                    <a:pt x="0" y="0"/>
                  </a:moveTo>
                  <a:lnTo>
                    <a:pt x="1222256" y="0"/>
                  </a:lnTo>
                  <a:lnTo>
                    <a:pt x="12222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t="-187" b="-1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3248" y="2359806"/>
            <a:ext cx="6982269" cy="5567388"/>
            <a:chOff x="0" y="0"/>
            <a:chExt cx="9309692" cy="742318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9309692" cy="7423184"/>
            </a:xfrm>
            <a:prstGeom prst="rect">
              <a:avLst/>
            </a:prstGeom>
            <a:solidFill>
              <a:srgbClr val="101F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24778" y="609216"/>
              <a:ext cx="8260135" cy="4747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324"/>
                </a:lnSpc>
              </a:pPr>
              <a:r>
                <a:rPr lang="en-US" sz="8800" b="1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Read the following article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24779" y="5701829"/>
              <a:ext cx="8260135" cy="1196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8"/>
                </a:lnSpc>
              </a:pPr>
              <a:r>
                <a:rPr lang="en-US" sz="2800" u="sng" spc="5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Montserrat"/>
                  <a:cs typeface="Montserrat"/>
                  <a:sym typeface="Montserrat"/>
                  <a:hlinkClick r:id="rId3" tooltip="https://www.npr.org/sections/deceptivecadence/2018/11/24/669557133/dvorak-new-world-symphony-american-anthem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How The 'New World' Symphony Introduced American Music To Itself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5355" y="3783098"/>
            <a:ext cx="6718725" cy="2174663"/>
            <a:chOff x="0" y="180975"/>
            <a:chExt cx="8958300" cy="2899550"/>
          </a:xfrm>
        </p:grpSpPr>
        <p:sp>
          <p:nvSpPr>
            <p:cNvPr id="3" name="TextBox 3"/>
            <p:cNvSpPr txBox="1"/>
            <p:nvPr/>
          </p:nvSpPr>
          <p:spPr>
            <a:xfrm>
              <a:off x="0" y="2499169"/>
              <a:ext cx="8958300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"/>
                  <a:cs typeface="Canva Sans"/>
                  <a:sym typeface="Canva Sans"/>
                </a:rPr>
                <a:t>Discuss the article with your class.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0975"/>
              <a:ext cx="8958300" cy="174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499"/>
                </a:lnSpc>
              </a:pPr>
              <a:r>
                <a:rPr lang="en-US" sz="94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Discussion: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1866751"/>
            <a:ext cx="8114308" cy="6676105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-11706" r="-117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3944785"/>
            <a:ext cx="1200242" cy="2397430"/>
          </a:xfrm>
          <a:custGeom>
            <a:avLst/>
            <a:gdLst/>
            <a:ahLst/>
            <a:cxnLst/>
            <a:rect l="l" t="t" r="r" b="b"/>
            <a:pathLst>
              <a:path w="1200242" h="2397430">
                <a:moveTo>
                  <a:pt x="0" y="0"/>
                </a:moveTo>
                <a:lnTo>
                  <a:pt x="1200242" y="0"/>
                </a:lnTo>
                <a:lnTo>
                  <a:pt x="1200242" y="2397430"/>
                </a:lnTo>
                <a:lnTo>
                  <a:pt x="0" y="239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400800" cy="7200900"/>
          </a:xfrm>
          <a:prstGeom prst="rect">
            <a:avLst/>
          </a:prstGeom>
          <a:solidFill>
            <a:srgbClr val="3B4B5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13056" y="1771981"/>
            <a:ext cx="6799321" cy="7486319"/>
            <a:chOff x="0" y="0"/>
            <a:chExt cx="812800" cy="894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94925"/>
            </a:xfrm>
            <a:custGeom>
              <a:avLst/>
              <a:gdLst/>
              <a:ahLst/>
              <a:cxnLst/>
              <a:rect l="l" t="t" r="r" b="b"/>
              <a:pathLst>
                <a:path w="812800" h="894925">
                  <a:moveTo>
                    <a:pt x="0" y="0"/>
                  </a:moveTo>
                  <a:lnTo>
                    <a:pt x="812800" y="0"/>
                  </a:lnTo>
                  <a:lnTo>
                    <a:pt x="812800" y="894925"/>
                  </a:lnTo>
                  <a:lnTo>
                    <a:pt x="0" y="894925"/>
                  </a:lnTo>
                  <a:close/>
                </a:path>
              </a:pathLst>
            </a:custGeom>
            <a:blipFill>
              <a:blip r:embed="rId2"/>
              <a:stretch>
                <a:fillRect l="-26328" r="-26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75625" y="1118981"/>
            <a:ext cx="7387478" cy="8461421"/>
            <a:chOff x="0" y="0"/>
            <a:chExt cx="9849971" cy="11281895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9849971" cy="3111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</a:pPr>
              <a:r>
                <a:rPr lang="en-US" sz="8800" b="1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Music Vocabulary: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657600"/>
              <a:ext cx="9055612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79"/>
                </a:lnSpc>
              </a:pPr>
              <a:r>
                <a:rPr lang="en-US" sz="4000" b="1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Movement 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902200"/>
              <a:ext cx="9055612" cy="6379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36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Allegro Molto: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A directive to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3" tooltip="https://dictionary.onmusic.org/terms/2565-perform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perform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the indicated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4" tooltip="https://dictionary.onmusic.org/terms/2494-pass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passage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of a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5" tooltip="https://dictionary.onmusic.org/terms/853-composi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composition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at a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6" tooltip="https://dictionary.onmusic.org/terms/3803-very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very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fast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7" tooltip="https://dictionary.onmusic.org/terms/3493-tempo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tempo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.</a:t>
              </a:r>
            </a:p>
            <a:p>
              <a:pPr marL="0" lvl="0" indent="0" algn="l">
                <a:lnSpc>
                  <a:spcPts val="2536"/>
                </a:lnSpc>
              </a:pPr>
              <a:endParaRPr lang="en-US" sz="2000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marL="0" lvl="0" indent="0" algn="l">
                <a:lnSpc>
                  <a:spcPts val="2536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Largo: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A slow and solemn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7" tooltip="https://dictionary.onmusic.org/terms/3493-tempo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tempo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marking, having between 40 and 60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8" tooltip="https://dictionary.onmusic.org/terms/391-beat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beats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per minute.</a:t>
              </a:r>
            </a:p>
            <a:p>
              <a:pPr marL="0" lvl="0" indent="0" algn="l">
                <a:lnSpc>
                  <a:spcPts val="2536"/>
                </a:lnSpc>
              </a:pPr>
              <a:endParaRPr lang="en-US" sz="2000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marL="0" lvl="0" indent="0" algn="l">
                <a:lnSpc>
                  <a:spcPts val="2536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Motif: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A short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9" tooltip="https://dictionary.onmusic.org/terms/3721-tun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tune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or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0" tooltip="https://dictionary.onmusic.org/terms/2288-musica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musical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1" tooltip="https://dictionary.onmusic.org/terms/1411-figure_44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figure</a:t>
              </a:r>
              <a:r>
                <a: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that characterizes and unifies a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5" tooltip="https://dictionary.onmusic.org/terms/853-composi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composition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. It can be of any length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2" tooltip="https://dictionary.onmusic.org/terms/539-but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but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is usually only a few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3" tooltip="https://dictionary.onmusic.org/terms/2364-not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notes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long. A motif can be a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4" tooltip="https://dictionary.onmusic.org/terms/2132-melodic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melodic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,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5" tooltip="https://dictionary.onmusic.org/terms/1667-harmonic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harmonic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or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6" tooltip="https://dictionary.onmusic.org/terms/2896-rhythm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rhythmic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pattern that is easily recognizable throughout the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5" tooltip="https://dictionary.onmusic.org/terms/853-composi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composition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.</a:t>
              </a:r>
            </a:p>
            <a:p>
              <a:pPr marL="0" lvl="0" indent="0" algn="l">
                <a:lnSpc>
                  <a:spcPts val="2536"/>
                </a:lnSpc>
              </a:pPr>
              <a:endParaRPr lang="en-US" sz="2000" dirty="0">
                <a:solidFill>
                  <a:srgbClr val="FFFFFF"/>
                </a:solidFill>
                <a:latin typeface="Myriad Pro" panose="020B0503030403020204" pitchFamily="34" charset="0"/>
                <a:ea typeface="Canva Sans Bold"/>
                <a:cs typeface="Canva Sans Bold"/>
                <a:sym typeface="Canva Sans Bold"/>
              </a:endParaRPr>
            </a:p>
            <a:p>
              <a:pPr marL="0" lvl="0" indent="0" algn="l">
                <a:lnSpc>
                  <a:spcPts val="2536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Pastoral: 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A </a:t>
              </a: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5" tooltip="https://dictionary.onmusic.org/terms/853-composi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composition</a:t>
              </a:r>
              <a:r>
                <a:rPr lang="en-US" sz="2000" dirty="0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 representing rural, or country life. Example:</a:t>
              </a:r>
            </a:p>
            <a:p>
              <a:pPr marL="0" lvl="0" indent="0" algn="l">
                <a:lnSpc>
                  <a:spcPts val="2536"/>
                </a:lnSpc>
              </a:pPr>
              <a:r>
                <a:rPr lang="en-US" sz="2000" u="sng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  <a:hlinkClick r:id="rId17" tooltip="https://youtu.be/ZQcJLE57w0U?t=5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Beethoven's Symphony No. 6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92411" y="2363810"/>
            <a:ext cx="7261733" cy="5716996"/>
            <a:chOff x="0" y="0"/>
            <a:chExt cx="3730237" cy="29367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30237" cy="2936730"/>
            </a:xfrm>
            <a:custGeom>
              <a:avLst/>
              <a:gdLst/>
              <a:ahLst/>
              <a:cxnLst/>
              <a:rect l="l" t="t" r="r" b="b"/>
              <a:pathLst>
                <a:path w="3730237" h="2936730">
                  <a:moveTo>
                    <a:pt x="0" y="0"/>
                  </a:moveTo>
                  <a:lnTo>
                    <a:pt x="0" y="2936730"/>
                  </a:lnTo>
                  <a:lnTo>
                    <a:pt x="3730237" y="2936730"/>
                  </a:lnTo>
                  <a:lnTo>
                    <a:pt x="3730237" y="0"/>
                  </a:lnTo>
                  <a:lnTo>
                    <a:pt x="0" y="0"/>
                  </a:lnTo>
                  <a:close/>
                  <a:moveTo>
                    <a:pt x="3669277" y="2875770"/>
                  </a:moveTo>
                  <a:lnTo>
                    <a:pt x="59690" y="2875770"/>
                  </a:lnTo>
                  <a:lnTo>
                    <a:pt x="59690" y="59690"/>
                  </a:lnTo>
                  <a:lnTo>
                    <a:pt x="3669277" y="59690"/>
                  </a:lnTo>
                  <a:lnTo>
                    <a:pt x="3669277" y="2875770"/>
                  </a:lnTo>
                  <a:close/>
                </a:path>
              </a:pathLst>
            </a:custGeom>
            <a:solidFill>
              <a:srgbClr val="3B4B5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66012" y="1896318"/>
            <a:ext cx="10914916" cy="7025173"/>
            <a:chOff x="0" y="0"/>
            <a:chExt cx="5513070" cy="3548380"/>
          </a:xfrm>
        </p:grpSpPr>
        <p:sp>
          <p:nvSpPr>
            <p:cNvPr id="5" name="Freeform 5"/>
            <p:cNvSpPr/>
            <p:nvPr/>
          </p:nvSpPr>
          <p:spPr>
            <a:xfrm>
              <a:off x="-1297" y="429"/>
              <a:ext cx="5514367" cy="3547951"/>
            </a:xfrm>
            <a:custGeom>
              <a:avLst/>
              <a:gdLst/>
              <a:ahLst/>
              <a:cxnLst/>
              <a:rect l="l" t="t" r="r" b="b"/>
              <a:pathLst>
                <a:path w="5514367" h="3547951">
                  <a:moveTo>
                    <a:pt x="4989857" y="1543891"/>
                  </a:moveTo>
                  <a:cubicBezTo>
                    <a:pt x="5047007" y="1522301"/>
                    <a:pt x="5123207" y="1532461"/>
                    <a:pt x="5187977" y="1510871"/>
                  </a:cubicBezTo>
                  <a:cubicBezTo>
                    <a:pt x="5325137" y="1463881"/>
                    <a:pt x="5434357" y="1388951"/>
                    <a:pt x="5514367" y="1303861"/>
                  </a:cubicBezTo>
                  <a:cubicBezTo>
                    <a:pt x="5497857" y="1216231"/>
                    <a:pt x="5492777" y="1167971"/>
                    <a:pt x="5504207" y="1094311"/>
                  </a:cubicBezTo>
                  <a:cubicBezTo>
                    <a:pt x="5494047" y="1089231"/>
                    <a:pt x="5472457" y="1103201"/>
                    <a:pt x="5471187" y="1082881"/>
                  </a:cubicBezTo>
                  <a:cubicBezTo>
                    <a:pt x="5468647" y="1024461"/>
                    <a:pt x="5440707" y="1002871"/>
                    <a:pt x="5414037" y="953341"/>
                  </a:cubicBezTo>
                  <a:cubicBezTo>
                    <a:pt x="5209567" y="982551"/>
                    <a:pt x="4837457" y="1142571"/>
                    <a:pt x="4616477" y="1128601"/>
                  </a:cubicBezTo>
                  <a:cubicBezTo>
                    <a:pt x="4752367" y="1032081"/>
                    <a:pt x="4850157" y="924131"/>
                    <a:pt x="4852697" y="781891"/>
                  </a:cubicBezTo>
                  <a:cubicBezTo>
                    <a:pt x="4841267" y="770461"/>
                    <a:pt x="4776497" y="762841"/>
                    <a:pt x="4761257" y="767921"/>
                  </a:cubicBezTo>
                  <a:cubicBezTo>
                    <a:pt x="4709187" y="757761"/>
                    <a:pt x="4655847" y="710771"/>
                    <a:pt x="4632987" y="681561"/>
                  </a:cubicBezTo>
                  <a:cubicBezTo>
                    <a:pt x="4611397" y="695531"/>
                    <a:pt x="4607587" y="680291"/>
                    <a:pt x="4588537" y="690451"/>
                  </a:cubicBezTo>
                  <a:cubicBezTo>
                    <a:pt x="4507257" y="628221"/>
                    <a:pt x="4335807" y="722201"/>
                    <a:pt x="4253257" y="663781"/>
                  </a:cubicBezTo>
                  <a:cubicBezTo>
                    <a:pt x="4291357" y="563451"/>
                    <a:pt x="4213887" y="540591"/>
                    <a:pt x="4161817" y="492331"/>
                  </a:cubicBezTo>
                  <a:cubicBezTo>
                    <a:pt x="4180867" y="413591"/>
                    <a:pt x="4133877" y="371681"/>
                    <a:pt x="4090697" y="298021"/>
                  </a:cubicBezTo>
                  <a:cubicBezTo>
                    <a:pt x="4037357" y="323421"/>
                    <a:pt x="4041167" y="284051"/>
                    <a:pt x="4047517" y="258651"/>
                  </a:cubicBezTo>
                  <a:cubicBezTo>
                    <a:pt x="4008147" y="270081"/>
                    <a:pt x="3984017" y="254841"/>
                    <a:pt x="3962427" y="234521"/>
                  </a:cubicBezTo>
                  <a:cubicBezTo>
                    <a:pt x="3886227" y="263731"/>
                    <a:pt x="3816377" y="265001"/>
                    <a:pt x="3755417" y="271351"/>
                  </a:cubicBezTo>
                  <a:cubicBezTo>
                    <a:pt x="3444267" y="304371"/>
                    <a:pt x="3058187" y="388191"/>
                    <a:pt x="2778787" y="402161"/>
                  </a:cubicBezTo>
                  <a:cubicBezTo>
                    <a:pt x="3035327" y="292941"/>
                    <a:pt x="3332507" y="223091"/>
                    <a:pt x="3521737" y="129111"/>
                  </a:cubicBezTo>
                  <a:cubicBezTo>
                    <a:pt x="3528087" y="75771"/>
                    <a:pt x="3526817" y="51641"/>
                    <a:pt x="3523007" y="2111"/>
                  </a:cubicBezTo>
                  <a:cubicBezTo>
                    <a:pt x="3318537" y="-15669"/>
                    <a:pt x="3004847" y="82121"/>
                    <a:pt x="2714017" y="173561"/>
                  </a:cubicBezTo>
                  <a:cubicBezTo>
                    <a:pt x="2039647" y="385651"/>
                    <a:pt x="1226847" y="626951"/>
                    <a:pt x="844577" y="1002871"/>
                  </a:cubicBezTo>
                  <a:cubicBezTo>
                    <a:pt x="854737" y="1058751"/>
                    <a:pt x="838227" y="1131141"/>
                    <a:pt x="880137" y="1179401"/>
                  </a:cubicBezTo>
                  <a:cubicBezTo>
                    <a:pt x="740437" y="1255601"/>
                    <a:pt x="580417" y="1324181"/>
                    <a:pt x="444527" y="1402921"/>
                  </a:cubicBezTo>
                  <a:cubicBezTo>
                    <a:pt x="449607" y="1468961"/>
                    <a:pt x="483897" y="1537541"/>
                    <a:pt x="497867" y="1548971"/>
                  </a:cubicBezTo>
                  <a:cubicBezTo>
                    <a:pt x="453417" y="1573101"/>
                    <a:pt x="521997" y="1555321"/>
                    <a:pt x="519457" y="1580721"/>
                  </a:cubicBezTo>
                  <a:cubicBezTo>
                    <a:pt x="500407" y="1589611"/>
                    <a:pt x="513107" y="1611201"/>
                    <a:pt x="485167" y="1617551"/>
                  </a:cubicBezTo>
                  <a:cubicBezTo>
                    <a:pt x="382297" y="1601041"/>
                    <a:pt x="267997" y="1681051"/>
                    <a:pt x="162587" y="1705181"/>
                  </a:cubicBezTo>
                  <a:cubicBezTo>
                    <a:pt x="158777" y="1721691"/>
                    <a:pt x="196877" y="1719151"/>
                    <a:pt x="172747" y="1733121"/>
                  </a:cubicBezTo>
                  <a:cubicBezTo>
                    <a:pt x="102897" y="1749631"/>
                    <a:pt x="95277" y="1786461"/>
                    <a:pt x="25427" y="1802971"/>
                  </a:cubicBezTo>
                  <a:cubicBezTo>
                    <a:pt x="22887" y="1818211"/>
                    <a:pt x="20347" y="1833451"/>
                    <a:pt x="24157" y="1851231"/>
                  </a:cubicBezTo>
                  <a:cubicBezTo>
                    <a:pt x="34317" y="1863931"/>
                    <a:pt x="95277" y="1848691"/>
                    <a:pt x="78767" y="1870281"/>
                  </a:cubicBezTo>
                  <a:cubicBezTo>
                    <a:pt x="41937" y="1882981"/>
                    <a:pt x="-1243" y="1879171"/>
                    <a:pt x="27" y="1914731"/>
                  </a:cubicBezTo>
                  <a:cubicBezTo>
                    <a:pt x="20347" y="1937591"/>
                    <a:pt x="62257" y="1922351"/>
                    <a:pt x="73687" y="1959181"/>
                  </a:cubicBezTo>
                  <a:cubicBezTo>
                    <a:pt x="64797" y="1976961"/>
                    <a:pt x="36857" y="1987121"/>
                    <a:pt x="44477" y="2009981"/>
                  </a:cubicBezTo>
                  <a:cubicBezTo>
                    <a:pt x="104167" y="2008711"/>
                    <a:pt x="157507" y="2020141"/>
                    <a:pt x="219737" y="2016331"/>
                  </a:cubicBezTo>
                  <a:cubicBezTo>
                    <a:pt x="200687" y="2026491"/>
                    <a:pt x="234977" y="2049351"/>
                    <a:pt x="285777" y="2039191"/>
                  </a:cubicBezTo>
                  <a:cubicBezTo>
                    <a:pt x="283237" y="2056971"/>
                    <a:pt x="238787" y="2059511"/>
                    <a:pt x="242597" y="2078561"/>
                  </a:cubicBezTo>
                  <a:cubicBezTo>
                    <a:pt x="316257" y="2064591"/>
                    <a:pt x="336577" y="2036651"/>
                    <a:pt x="405157" y="2026491"/>
                  </a:cubicBezTo>
                  <a:cubicBezTo>
                    <a:pt x="359437" y="2063321"/>
                    <a:pt x="301017" y="2120471"/>
                    <a:pt x="243867" y="2133171"/>
                  </a:cubicBezTo>
                  <a:cubicBezTo>
                    <a:pt x="227357" y="2156031"/>
                    <a:pt x="233707" y="2186511"/>
                    <a:pt x="224817" y="2210641"/>
                  </a:cubicBezTo>
                  <a:cubicBezTo>
                    <a:pt x="209577" y="2205561"/>
                    <a:pt x="210847" y="2285571"/>
                    <a:pt x="250217" y="2304621"/>
                  </a:cubicBezTo>
                  <a:cubicBezTo>
                    <a:pt x="299747" y="2291921"/>
                    <a:pt x="411507" y="2298271"/>
                    <a:pt x="483897" y="2313511"/>
                  </a:cubicBezTo>
                  <a:cubicBezTo>
                    <a:pt x="478817" y="2327481"/>
                    <a:pt x="462307" y="2337641"/>
                    <a:pt x="471197" y="2357961"/>
                  </a:cubicBezTo>
                  <a:cubicBezTo>
                    <a:pt x="495327" y="2366851"/>
                    <a:pt x="553747" y="2316051"/>
                    <a:pt x="577877" y="2335101"/>
                  </a:cubicBezTo>
                  <a:cubicBezTo>
                    <a:pt x="613437" y="2347801"/>
                    <a:pt x="549937" y="2360501"/>
                    <a:pt x="567717" y="2385901"/>
                  </a:cubicBezTo>
                  <a:cubicBezTo>
                    <a:pt x="803937" y="2267791"/>
                    <a:pt x="993167" y="2246201"/>
                    <a:pt x="1233197" y="2189051"/>
                  </a:cubicBezTo>
                  <a:cubicBezTo>
                    <a:pt x="965227" y="2305891"/>
                    <a:pt x="603277" y="2620851"/>
                    <a:pt x="596927" y="2723721"/>
                  </a:cubicBezTo>
                  <a:cubicBezTo>
                    <a:pt x="629947" y="2723721"/>
                    <a:pt x="657887" y="2731341"/>
                    <a:pt x="688367" y="2737691"/>
                  </a:cubicBezTo>
                  <a:cubicBezTo>
                    <a:pt x="678207" y="2764361"/>
                    <a:pt x="662967" y="2789761"/>
                    <a:pt x="660427" y="2818971"/>
                  </a:cubicBezTo>
                  <a:cubicBezTo>
                    <a:pt x="676937" y="2789761"/>
                    <a:pt x="735357" y="2775791"/>
                    <a:pt x="740437" y="2829131"/>
                  </a:cubicBezTo>
                  <a:cubicBezTo>
                    <a:pt x="699797" y="2832941"/>
                    <a:pt x="699797" y="2845641"/>
                    <a:pt x="699797" y="2876121"/>
                  </a:cubicBezTo>
                  <a:cubicBezTo>
                    <a:pt x="741707" y="2881201"/>
                    <a:pt x="806477" y="2844371"/>
                    <a:pt x="826797" y="2883741"/>
                  </a:cubicBezTo>
                  <a:cubicBezTo>
                    <a:pt x="800127" y="2900251"/>
                    <a:pt x="789967" y="2885011"/>
                    <a:pt x="764567" y="2898981"/>
                  </a:cubicBezTo>
                  <a:cubicBezTo>
                    <a:pt x="765837" y="2924381"/>
                    <a:pt x="791237" y="2905331"/>
                    <a:pt x="800127" y="2918031"/>
                  </a:cubicBezTo>
                  <a:cubicBezTo>
                    <a:pt x="726467" y="2948511"/>
                    <a:pt x="730277" y="2959941"/>
                    <a:pt x="706147" y="3000581"/>
                  </a:cubicBezTo>
                  <a:cubicBezTo>
                    <a:pt x="685827" y="2967561"/>
                    <a:pt x="632487" y="3179651"/>
                    <a:pt x="675667" y="3177111"/>
                  </a:cubicBezTo>
                  <a:cubicBezTo>
                    <a:pt x="640107" y="3213941"/>
                    <a:pt x="708687" y="3192351"/>
                    <a:pt x="725197" y="3206321"/>
                  </a:cubicBezTo>
                  <a:cubicBezTo>
                    <a:pt x="709957" y="3232991"/>
                    <a:pt x="744247" y="3240611"/>
                    <a:pt x="748057" y="3268551"/>
                  </a:cubicBezTo>
                  <a:cubicBezTo>
                    <a:pt x="767107" y="3273631"/>
                    <a:pt x="803937" y="3246961"/>
                    <a:pt x="802667" y="3287601"/>
                  </a:cubicBezTo>
                  <a:cubicBezTo>
                    <a:pt x="765837" y="3291411"/>
                    <a:pt x="777267" y="3281251"/>
                    <a:pt x="751867" y="3306651"/>
                  </a:cubicBezTo>
                  <a:cubicBezTo>
                    <a:pt x="742977" y="3297761"/>
                    <a:pt x="723927" y="3288871"/>
                    <a:pt x="704877" y="3307921"/>
                  </a:cubicBezTo>
                  <a:cubicBezTo>
                    <a:pt x="718847" y="3334591"/>
                    <a:pt x="713767" y="3354911"/>
                    <a:pt x="711227" y="3376501"/>
                  </a:cubicBezTo>
                  <a:cubicBezTo>
                    <a:pt x="778537" y="3365071"/>
                    <a:pt x="731547" y="3387931"/>
                    <a:pt x="793777" y="3393011"/>
                  </a:cubicBezTo>
                  <a:cubicBezTo>
                    <a:pt x="812827" y="3415871"/>
                    <a:pt x="784887" y="3422221"/>
                    <a:pt x="781077" y="3437461"/>
                  </a:cubicBezTo>
                  <a:cubicBezTo>
                    <a:pt x="902997" y="3441271"/>
                    <a:pt x="966497" y="3492071"/>
                    <a:pt x="1070637" y="3516201"/>
                  </a:cubicBezTo>
                  <a:cubicBezTo>
                    <a:pt x="1070637" y="3539061"/>
                    <a:pt x="1089687" y="3530171"/>
                    <a:pt x="1092227" y="3547951"/>
                  </a:cubicBezTo>
                  <a:cubicBezTo>
                    <a:pt x="1290347" y="3525091"/>
                    <a:pt x="1421157" y="3546681"/>
                    <a:pt x="1649757" y="3476831"/>
                  </a:cubicBezTo>
                  <a:cubicBezTo>
                    <a:pt x="1621817" y="3451431"/>
                    <a:pt x="1543077" y="3471751"/>
                    <a:pt x="1527837" y="3459051"/>
                  </a:cubicBezTo>
                  <a:cubicBezTo>
                    <a:pt x="1682777" y="3394281"/>
                    <a:pt x="1872007" y="3371421"/>
                    <a:pt x="2057427" y="3334591"/>
                  </a:cubicBezTo>
                  <a:cubicBezTo>
                    <a:pt x="2235227" y="3300301"/>
                    <a:pt x="2410487" y="3311731"/>
                    <a:pt x="2585747" y="3234261"/>
                  </a:cubicBezTo>
                  <a:cubicBezTo>
                    <a:pt x="2627657" y="3250771"/>
                    <a:pt x="2660677" y="3219021"/>
                    <a:pt x="2700047" y="3207591"/>
                  </a:cubicBezTo>
                  <a:cubicBezTo>
                    <a:pt x="2905787" y="3145361"/>
                    <a:pt x="3167407" y="3095831"/>
                    <a:pt x="3370607" y="3079321"/>
                  </a:cubicBezTo>
                  <a:cubicBezTo>
                    <a:pt x="3406167" y="3076781"/>
                    <a:pt x="3446807" y="3056461"/>
                    <a:pt x="3463317" y="3045031"/>
                  </a:cubicBezTo>
                  <a:cubicBezTo>
                    <a:pt x="3529357" y="3055191"/>
                    <a:pt x="3643657" y="3012011"/>
                    <a:pt x="3703347" y="2995501"/>
                  </a:cubicBezTo>
                  <a:cubicBezTo>
                    <a:pt x="3700807" y="2984071"/>
                    <a:pt x="3690647" y="2971371"/>
                    <a:pt x="3702077" y="2965021"/>
                  </a:cubicBezTo>
                  <a:cubicBezTo>
                    <a:pt x="3784627" y="2945971"/>
                    <a:pt x="3901467" y="2925651"/>
                    <a:pt x="3977667" y="2879931"/>
                  </a:cubicBezTo>
                  <a:cubicBezTo>
                    <a:pt x="3967507" y="2874851"/>
                    <a:pt x="3945917" y="2888821"/>
                    <a:pt x="3944647" y="2868501"/>
                  </a:cubicBezTo>
                  <a:cubicBezTo>
                    <a:pt x="4017037" y="2850721"/>
                    <a:pt x="4105937" y="2843101"/>
                    <a:pt x="4174517" y="2815161"/>
                  </a:cubicBezTo>
                  <a:cubicBezTo>
                    <a:pt x="4160547" y="2812621"/>
                    <a:pt x="4145307" y="2812621"/>
                    <a:pt x="4132607" y="2806271"/>
                  </a:cubicBezTo>
                  <a:cubicBezTo>
                    <a:pt x="4217697" y="2741501"/>
                    <a:pt x="4253257" y="2709751"/>
                    <a:pt x="4370097" y="2695781"/>
                  </a:cubicBezTo>
                  <a:cubicBezTo>
                    <a:pt x="4361207" y="2657681"/>
                    <a:pt x="4387877" y="2633551"/>
                    <a:pt x="4447567" y="2619581"/>
                  </a:cubicBezTo>
                  <a:cubicBezTo>
                    <a:pt x="4464077" y="2596721"/>
                    <a:pt x="4413277" y="2605611"/>
                    <a:pt x="4432327" y="2577671"/>
                  </a:cubicBezTo>
                  <a:cubicBezTo>
                    <a:pt x="4644417" y="2549731"/>
                    <a:pt x="4702837" y="2359231"/>
                    <a:pt x="4800627" y="2252551"/>
                  </a:cubicBezTo>
                  <a:cubicBezTo>
                    <a:pt x="4804437" y="2248741"/>
                    <a:pt x="4820947" y="2238581"/>
                    <a:pt x="4823487" y="2236041"/>
                  </a:cubicBezTo>
                  <a:cubicBezTo>
                    <a:pt x="4958107" y="2154761"/>
                    <a:pt x="5124477" y="2143331"/>
                    <a:pt x="5227347" y="2031571"/>
                  </a:cubicBezTo>
                  <a:cubicBezTo>
                    <a:pt x="5266717" y="1946481"/>
                    <a:pt x="5370857" y="1838531"/>
                    <a:pt x="5255287" y="1768681"/>
                  </a:cubicBezTo>
                  <a:cubicBezTo>
                    <a:pt x="5267987" y="1750901"/>
                    <a:pt x="5261637" y="1726771"/>
                    <a:pt x="5248937" y="1700101"/>
                  </a:cubicBezTo>
                  <a:cubicBezTo>
                    <a:pt x="5196867" y="1714071"/>
                    <a:pt x="4956837" y="1667081"/>
                    <a:pt x="4903497" y="1645491"/>
                  </a:cubicBezTo>
                  <a:cubicBezTo>
                    <a:pt x="4914927" y="1618821"/>
                    <a:pt x="4890797" y="1592151"/>
                    <a:pt x="4897147" y="1576911"/>
                  </a:cubicBezTo>
                  <a:cubicBezTo>
                    <a:pt x="4946677" y="1574371"/>
                    <a:pt x="4960647" y="1555321"/>
                    <a:pt x="4989857" y="1543891"/>
                  </a:cubicBezTo>
                  <a:close/>
                </a:path>
              </a:pathLst>
            </a:custGeom>
            <a:blipFill>
              <a:blip r:embed="rId2"/>
              <a:stretch>
                <a:fillRect t="-1840" b="-18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623917"/>
            <a:ext cx="5878448" cy="6711409"/>
            <a:chOff x="0" y="0"/>
            <a:chExt cx="7837930" cy="8948546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7837930" cy="730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</a:pPr>
              <a:r>
                <a:rPr lang="en-US" sz="8000" b="1" dirty="0">
                  <a:solidFill>
                    <a:srgbClr val="FFFFFF"/>
                  </a:solidFill>
                  <a:latin typeface="Myriad Pro" panose="020B0503030403020204" pitchFamily="34" charset="0"/>
                  <a:ea typeface="Open Sans Bold"/>
                  <a:cs typeface="Open Sans Bold"/>
                  <a:sym typeface="Open Sans Bold"/>
                </a:rPr>
                <a:t>The New World Symphony by Antonín Dvořák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01711"/>
              <a:ext cx="7837930" cy="1346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5"/>
                </a:lnSpc>
              </a:pPr>
              <a:r>
                <a:rPr lang="en-US" sz="3200" b="1">
                  <a:solidFill>
                    <a:srgbClr val="FFFFFF"/>
                  </a:solidFill>
                  <a:latin typeface="Myriad Pro" panose="020B0503030403020204" pitchFamily="34" charset="0"/>
                  <a:ea typeface="Canva Sans Bold"/>
                  <a:cs typeface="Canva Sans Bold"/>
                  <a:sym typeface="Canva Sans Bold"/>
                </a:rPr>
                <a:t>Performed by The North Carolina Symphony Orchestra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c70fdc-bcd6-47ef-a849-dc5e1dc5ec8b">
      <Terms xmlns="http://schemas.microsoft.com/office/infopath/2007/PartnerControls"/>
    </lcf76f155ced4ddcb4097134ff3c332f>
    <TaxCatchAll xmlns="f96e0309-54f1-4802-95ea-24e5162090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EEB26D777764BBB92CDAE87B83F74" ma:contentTypeVersion="19" ma:contentTypeDescription="Create a new document." ma:contentTypeScope="" ma:versionID="2d674f4395a7ecafd39706d47f0a2022">
  <xsd:schema xmlns:xsd="http://www.w3.org/2001/XMLSchema" xmlns:xs="http://www.w3.org/2001/XMLSchema" xmlns:p="http://schemas.microsoft.com/office/2006/metadata/properties" xmlns:ns2="f7c70fdc-bcd6-47ef-a849-dc5e1dc5ec8b" xmlns:ns3="f96e0309-54f1-4802-95ea-24e5162090d9" targetNamespace="http://schemas.microsoft.com/office/2006/metadata/properties" ma:root="true" ma:fieldsID="dd953d2ab588a207ad48fe1b784ec9e2" ns2:_="" ns3:_="">
    <xsd:import namespace="f7c70fdc-bcd6-47ef-a849-dc5e1dc5ec8b"/>
    <xsd:import namespace="f96e0309-54f1-4802-95ea-24e516209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70fdc-bcd6-47ef-a849-dc5e1dc5e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376893-26a4-482b-ae2b-ad7a4d9e5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e0309-54f1-4802-95ea-24e516209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7bcbb-a146-4f2f-935f-d2ab793c8bed}" ma:internalName="TaxCatchAll" ma:showField="CatchAllData" ma:web="f96e0309-54f1-4802-95ea-24e516209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F9B54-6745-4449-8729-58657F7B06B9}">
  <ds:schemaRefs>
    <ds:schemaRef ds:uri="f96e0309-54f1-4802-95ea-24e5162090d9"/>
    <ds:schemaRef ds:uri="http://purl.org/dc/elements/1.1/"/>
    <ds:schemaRef ds:uri="http://purl.org/dc/terms/"/>
    <ds:schemaRef ds:uri="http://schemas.microsoft.com/office/2006/documentManagement/types"/>
    <ds:schemaRef ds:uri="f7c70fdc-bcd6-47ef-a849-dc5e1dc5ec8b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13311D-DB2D-4FED-BF30-F113A1901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942A2-F153-464F-94B2-83B2E9641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70fdc-bcd6-47ef-a849-dc5e1dc5ec8b"/>
    <ds:schemaRef ds:uri="f96e0309-54f1-4802-95ea-24e5162090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732</Words>
  <Application>Microsoft Office PowerPoint</Application>
  <PresentationFormat>Custom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Presents:</dc:title>
  <dc:creator>Maggie Hemedinger</dc:creator>
  <cp:lastModifiedBy>Maggie Hemedinger</cp:lastModifiedBy>
  <cp:revision>3</cp:revision>
  <dcterms:created xsi:type="dcterms:W3CDTF">2006-08-16T00:00:00Z</dcterms:created>
  <dcterms:modified xsi:type="dcterms:W3CDTF">2026-01-28T15:38:01Z</dcterms:modified>
  <dc:identifier>DAG9m4H1WX8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0x0101005CCEEB26D777764BBB92CDAE87B83F74</vt:lpwstr>
  </property>
  <property fmtid="{D5CDD505-2E9C-101B-9397-08002B2CF9AE}" pid="3" name="MediaServiceImageTags">
    <vt:lpwstr/>
  </property>
</Properties>
</file>