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f18bc9ad58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2f18bc9ad58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f18bc9ad58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2f18bc9ad58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f18bc9ad58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2f18bc9ad58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18bc9ad5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18bc9ad5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f18bc9ad58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f18bc9ad58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f18bc9ad58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f18bc9ad58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f18bc9ad58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f18bc9ad58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f18bc9ad58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f18bc9ad58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f18bc9ad58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f18bc9ad58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f18bc9ad58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f18bc9ad58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f18bc9ad58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f18bc9ad58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slide" Target="/ppt/slides/slide4.xml"/><Relationship Id="rId5" Type="http://schemas.openxmlformats.org/officeDocument/2006/relationships/slide" Target="/ppt/slides/slide10.xml"/><Relationship Id="rId6" Type="http://schemas.openxmlformats.org/officeDocument/2006/relationships/hyperlink" Target="https://tinyurl.com/NCStexture2024" TargetMode="External"/><Relationship Id="rId7" Type="http://schemas.openxmlformats.org/officeDocument/2006/relationships/image" Target="../media/image4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unison.audio/texture-in-music-guide/" TargetMode="External"/><Relationship Id="rId4" Type="http://schemas.openxmlformats.org/officeDocument/2006/relationships/image" Target="../media/image7.png"/><Relationship Id="rId5" Type="http://schemas.openxmlformats.org/officeDocument/2006/relationships/hyperlink" Target="https://musiclab.chromeexperiments.com/Song-Maker/song/4668907342921728" TargetMode="External"/><Relationship Id="rId6" Type="http://schemas.openxmlformats.org/officeDocument/2006/relationships/hyperlink" Target="https://musiclab.chromeexperiments.com/Song-Maker" TargetMode="External"/><Relationship Id="rId7" Type="http://schemas.openxmlformats.org/officeDocument/2006/relationships/hyperlink" Target="https://docs.google.com/forms/d/1oRV2DMUll5JTWkTMBRo315N83WpfIwkId10zLpd-OgE/copy#responses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docs.google.com/forms/d/1oRV2DMUll5JTWkTMBRo315N83WpfIwkId10zLpd-OgE/copy#responses" TargetMode="External"/><Relationship Id="rId4" Type="http://schemas.openxmlformats.org/officeDocument/2006/relationships/hyperlink" Target="https://musiclab.chromeexperiments.com/Song-Maker/song/6087209831235584" TargetMode="External"/><Relationship Id="rId10" Type="http://schemas.openxmlformats.org/officeDocument/2006/relationships/hyperlink" Target="https://unison.audio/texture-in-music-guide/" TargetMode="External"/><Relationship Id="rId9" Type="http://schemas.openxmlformats.org/officeDocument/2006/relationships/image" Target="../media/image7.png"/><Relationship Id="rId5" Type="http://schemas.openxmlformats.org/officeDocument/2006/relationships/hyperlink" Target="https://musiclab.chromeexperiments.com/Song-Maker/song/4691944205320192" TargetMode="External"/><Relationship Id="rId6" Type="http://schemas.openxmlformats.org/officeDocument/2006/relationships/hyperlink" Target="https://musiclab.chromeexperiments.com/Song-Maker/song/6032480338051072" TargetMode="External"/><Relationship Id="rId7" Type="http://schemas.openxmlformats.org/officeDocument/2006/relationships/hyperlink" Target="https://musiclab.chromeexperiments.com/Song-Maker/song/4968252336373760" TargetMode="External"/><Relationship Id="rId8" Type="http://schemas.openxmlformats.org/officeDocument/2006/relationships/hyperlink" Target="https://unison.audio/texture-in-music-guide/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youtube.com/watch?v=ZQ8Togr5DOE" TargetMode="External"/><Relationship Id="rId4" Type="http://schemas.openxmlformats.org/officeDocument/2006/relationships/image" Target="../media/image5.jpg"/><Relationship Id="rId5" Type="http://schemas.openxmlformats.org/officeDocument/2006/relationships/hyperlink" Target="https://musicmattersblog.com/wp-files/listening_worksheet.pdf" TargetMode="External"/><Relationship Id="rId6" Type="http://schemas.openxmlformats.org/officeDocument/2006/relationships/image" Target="../media/image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unison.audio/texture-in-music-guide/" TargetMode="External"/><Relationship Id="rId4" Type="http://schemas.openxmlformats.org/officeDocument/2006/relationships/image" Target="../media/image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youtube.com/watch?v=PQwnkZUsvFA" TargetMode="External"/><Relationship Id="rId4" Type="http://schemas.openxmlformats.org/officeDocument/2006/relationships/image" Target="../media/image3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youtube.com/watch?v=jtDBIBikQaU" TargetMode="External"/><Relationship Id="rId4" Type="http://schemas.openxmlformats.org/officeDocument/2006/relationships/image" Target="../media/image2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youtube.com/watch?v=JttHbA6MDbI" TargetMode="External"/><Relationship Id="rId4" Type="http://schemas.openxmlformats.org/officeDocument/2006/relationships/image" Target="../media/image6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unison.audio/texture-in-music-guide/" TargetMode="External"/><Relationship Id="rId4" Type="http://schemas.openxmlformats.org/officeDocument/2006/relationships/image" Target="../media/image7.png"/><Relationship Id="rId5" Type="http://schemas.openxmlformats.org/officeDocument/2006/relationships/hyperlink" Target="https://unison.audio/texture-in-music-guid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solidFill>
            <a:srgbClr val="00FF00"/>
          </a:solidFill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88"/>
              <a:t>Texture</a:t>
            </a:r>
            <a:endParaRPr sz="8088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Haydn’s “Surprise” Symphony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5900400" y="2834125"/>
            <a:ext cx="3243600" cy="2180400"/>
          </a:xfrm>
          <a:prstGeom prst="rect">
            <a:avLst/>
          </a:prstGeom>
          <a:solidFill>
            <a:srgbClr val="FFFF00"/>
          </a:solidFill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dk1"/>
                </a:solidFill>
                <a:hlinkClick action="ppaction://hlinkshowjump?jump=nextslide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Activity 1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dk1"/>
                </a:solidFill>
                <a:hlinkClick action="ppaction://hlinksldjump"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Activity 2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dk1"/>
                </a:solidFill>
                <a:hlinkClick action="ppaction://hlinksldjump"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Activity 3 (STEAM)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0" y="4130550"/>
            <a:ext cx="3748500" cy="7602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dk1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https://tinyurl.com/NCStexture2024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asullivan6@wcpss.net </a:t>
            </a:r>
            <a:endParaRPr sz="1800">
              <a:solidFill>
                <a:schemeClr val="dk1"/>
              </a:solidFill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862979" y="2927600"/>
            <a:ext cx="1753648" cy="2180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2"/>
          <p:cNvSpPr txBox="1"/>
          <p:nvPr>
            <p:ph type="title"/>
          </p:nvPr>
        </p:nvSpPr>
        <p:spPr>
          <a:xfrm>
            <a:off x="313050" y="278300"/>
            <a:ext cx="8517900" cy="71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Day 3- Monophonic Melodies in Chrome Music Lab</a:t>
            </a:r>
            <a:endParaRPr/>
          </a:p>
        </p:txBody>
      </p:sp>
      <p:pic>
        <p:nvPicPr>
          <p:cNvPr id="117" name="Google Shape;117;p22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39204" l="18327" r="58817" t="41698"/>
          <a:stretch/>
        </p:blipFill>
        <p:spPr>
          <a:xfrm>
            <a:off x="4572000" y="1775375"/>
            <a:ext cx="4174402" cy="217995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22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/>
              <a:t>Listen to the </a:t>
            </a:r>
            <a:r>
              <a:rPr lang="en" sz="1800" u="sng">
                <a:solidFill>
                  <a:schemeClr val="hlink"/>
                </a:solidFill>
                <a:hlinkClick r:id="rId5"/>
              </a:rPr>
              <a:t>example melody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/>
              <a:t>Create your own melody in </a:t>
            </a:r>
            <a:r>
              <a:rPr lang="en" sz="1800" u="sng">
                <a:solidFill>
                  <a:schemeClr val="hlink"/>
                </a:solidFill>
                <a:hlinkClick r:id="rId6"/>
              </a:rPr>
              <a:t>Chrome Music Lab Songmaker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/>
              <a:t>Share your song link in the </a:t>
            </a:r>
            <a:r>
              <a:rPr lang="en" sz="1800" u="sng">
                <a:solidFill>
                  <a:schemeClr val="hlink"/>
                </a:solidFill>
                <a:hlinkClick r:id="rId7"/>
              </a:rPr>
              <a:t>Google Form</a:t>
            </a:r>
            <a:endParaRPr sz="1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Finished?  Try creating a Homophonic or Polyphonic texture to your melody and include them in the </a:t>
            </a:r>
            <a:r>
              <a:rPr lang="en" u="sng">
                <a:solidFill>
                  <a:schemeClr val="hlink"/>
                </a:solidFill>
                <a:hlinkClick r:id="rId3"/>
              </a:rPr>
              <a:t>Google Form.</a:t>
            </a:r>
            <a:endParaRPr/>
          </a:p>
        </p:txBody>
      </p:sp>
      <p:sp>
        <p:nvSpPr>
          <p:cNvPr id="124" name="Google Shape;124;p23"/>
          <p:cNvSpPr txBox="1"/>
          <p:nvPr>
            <p:ph idx="1" type="body"/>
          </p:nvPr>
        </p:nvSpPr>
        <p:spPr>
          <a:xfrm>
            <a:off x="311700" y="2094950"/>
            <a:ext cx="3999900" cy="247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Homophonic Examples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Example 1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5"/>
              </a:rPr>
              <a:t>Example 2</a:t>
            </a:r>
            <a:endParaRPr/>
          </a:p>
        </p:txBody>
      </p:sp>
      <p:sp>
        <p:nvSpPr>
          <p:cNvPr id="125" name="Google Shape;125;p23"/>
          <p:cNvSpPr txBox="1"/>
          <p:nvPr>
            <p:ph idx="2" type="body"/>
          </p:nvPr>
        </p:nvSpPr>
        <p:spPr>
          <a:xfrm>
            <a:off x="4832400" y="2094950"/>
            <a:ext cx="3999900" cy="283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Polyphonic Examples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6"/>
              </a:rPr>
              <a:t>Example 1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7"/>
              </a:rPr>
              <a:t>Example 2</a:t>
            </a:r>
            <a:endParaRPr/>
          </a:p>
        </p:txBody>
      </p:sp>
      <p:pic>
        <p:nvPicPr>
          <p:cNvPr id="126" name="Google Shape;126;p23">
            <a:hlinkClick r:id="rId8"/>
          </p:cNvPr>
          <p:cNvPicPr preferRelativeResize="0"/>
          <p:nvPr/>
        </p:nvPicPr>
        <p:blipFill rotWithShape="1">
          <a:blip r:embed="rId9">
            <a:alphaModFix/>
          </a:blip>
          <a:srcRect b="20324" l="18328" r="60414" t="60322"/>
          <a:stretch/>
        </p:blipFill>
        <p:spPr>
          <a:xfrm>
            <a:off x="5641800" y="3307200"/>
            <a:ext cx="2588650" cy="14729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23">
            <a:hlinkClick r:id="rId10"/>
          </p:cNvPr>
          <p:cNvPicPr preferRelativeResize="0"/>
          <p:nvPr/>
        </p:nvPicPr>
        <p:blipFill rotWithShape="1">
          <a:blip r:embed="rId9">
            <a:alphaModFix/>
          </a:blip>
          <a:srcRect b="37689" l="45025" r="32154" t="42957"/>
          <a:stretch/>
        </p:blipFill>
        <p:spPr>
          <a:xfrm>
            <a:off x="311700" y="3459100"/>
            <a:ext cx="2779027" cy="1472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Finished Early?  Listen to each others’ melodies and name 3 stars (I love that you…) and a wish (I wish you had…)</a:t>
            </a:r>
            <a:endParaRPr/>
          </a:p>
        </p:txBody>
      </p:sp>
      <p:sp>
        <p:nvSpPr>
          <p:cNvPr id="133" name="Google Shape;133;p24"/>
          <p:cNvSpPr txBox="1"/>
          <p:nvPr>
            <p:ph idx="1" type="body"/>
          </p:nvPr>
        </p:nvSpPr>
        <p:spPr>
          <a:xfrm>
            <a:off x="1562950" y="1505775"/>
            <a:ext cx="7269300" cy="306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24"/>
          <p:cNvSpPr/>
          <p:nvPr/>
        </p:nvSpPr>
        <p:spPr>
          <a:xfrm>
            <a:off x="640300" y="1505775"/>
            <a:ext cx="608700" cy="5727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24"/>
          <p:cNvSpPr/>
          <p:nvPr/>
        </p:nvSpPr>
        <p:spPr>
          <a:xfrm>
            <a:off x="640300" y="2160600"/>
            <a:ext cx="608700" cy="5727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24"/>
          <p:cNvSpPr/>
          <p:nvPr/>
        </p:nvSpPr>
        <p:spPr>
          <a:xfrm>
            <a:off x="640300" y="2882550"/>
            <a:ext cx="608700" cy="5727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24"/>
          <p:cNvSpPr/>
          <p:nvPr/>
        </p:nvSpPr>
        <p:spPr>
          <a:xfrm>
            <a:off x="630100" y="3707000"/>
            <a:ext cx="834600" cy="5007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rgbClr val="00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129300" y="445025"/>
            <a:ext cx="8703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Introducing the “</a:t>
            </a:r>
            <a:r>
              <a:rPr lang="en"/>
              <a:t>Surprise</a:t>
            </a:r>
            <a:r>
              <a:rPr lang="en"/>
              <a:t>” Symphony</a:t>
            </a:r>
            <a:endParaRPr/>
          </a:p>
        </p:txBody>
      </p:sp>
      <p:pic>
        <p:nvPicPr>
          <p:cNvPr descr="♫ Learn the songs you love on piano: https://tinyurl.com/flaming-flowkey&#10;&#10;Franz Joseph Haydn - Symphony 94 &quot;Surprise&quot; in G major (Hob.I:94), 2nd movement: Andante. Arranged by August Horn with some changes. MIDI slightly edited.&#10;&#10;Special thanks to my Patrons:&#10;Zen and the Art of Piano&#10;@YannickStreibert  &#10;Leuvre&#10;Ely Niangar&#10;&#10;♫ Patreon: https://www.patreon.com/theflamingpiano&#10;♫ PayPal: https://www.paypal.com/paypalme/theflamingpiano&#10;♫ Buy Me a Coffee: https://www.buymeacoffee.com/xkOJugYfc&#10;&#10;♫ Covers: https://www.youtube.com/playlist?list=PL0Tqrmn-u-cQTfGJ_xpMF8Ii3L7JJgBkQ&#10;&#10;♫ FB: https://www.facebook.com/theflamingpiano&#10;♫ Twitter: https://twitter.com/theflamingpiano&#10;&#10;Please like, share and subscribe!" id="63" name="Google Shape;63;p14" title="Haydn - Symphony 94 &quot;Surprise&quot; 2nd movement (arr. August Horn)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425500"/>
            <a:ext cx="4845025" cy="2725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 b="10629" l="33361" r="37836" t="23229"/>
          <a:stretch/>
        </p:blipFill>
        <p:spPr>
          <a:xfrm>
            <a:off x="5560600" y="0"/>
            <a:ext cx="3583402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29300" y="4510575"/>
            <a:ext cx="5538300" cy="4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Turn-and-Talk with 1-2 people about your responses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Rhythm Texture Experiments</a:t>
            </a:r>
            <a:endParaRPr/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Break into small groups and create a short rhythmic pattern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Experiment with playing alone, playing together and layering different sound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Choose the pattern you like the best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Be prepared to share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Take Turns allowing each group to share their rhythm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Did everyone play the same exact pattern or did different people play different patterns?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Time to layer Textures as a class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Try layering 2-3 different groups’ rhythms at the same time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Build until all of the groups are playing their rhythms at the same time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Compare and Contrast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Did any groups have very similar patterns?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Did any groups “stand out” as being very different?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131025"/>
            <a:ext cx="8520600" cy="88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Day 2- Monophony, Homophony, or Polyphony? Let’s sing these songs together</a:t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152475"/>
            <a:ext cx="34215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Row Your Boat</a:t>
            </a:r>
            <a:endParaRPr b="1"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Row, row, row your boat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Gently down the stream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Merrily, merrily, merrily, merrily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600"/>
              <a:t>Life is but a dream.</a:t>
            </a:r>
            <a:endParaRPr sz="1600"/>
          </a:p>
        </p:txBody>
      </p:sp>
      <p:sp>
        <p:nvSpPr>
          <p:cNvPr id="78" name="Google Shape;78;p16"/>
          <p:cNvSpPr txBox="1"/>
          <p:nvPr>
            <p:ph idx="2" type="body"/>
          </p:nvPr>
        </p:nvSpPr>
        <p:spPr>
          <a:xfrm>
            <a:off x="4253525" y="1152475"/>
            <a:ext cx="4811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Are You Sleeping?</a:t>
            </a:r>
            <a:endParaRPr b="1"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Are you sleeping? Are you sleeping?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Brother John, Brother John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Morning bells are ringing, morning bells are ringing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600"/>
              <a:t>Ding ding dong, ding ding dong.</a:t>
            </a:r>
            <a:endParaRPr sz="1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Google Shape;83;p17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20325" l="18327" r="32153" t="34617"/>
          <a:stretch/>
        </p:blipFill>
        <p:spPr>
          <a:xfrm>
            <a:off x="49650" y="0"/>
            <a:ext cx="9044698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7"/>
          <p:cNvSpPr/>
          <p:nvPr/>
        </p:nvSpPr>
        <p:spPr>
          <a:xfrm>
            <a:off x="4911425" y="3106375"/>
            <a:ext cx="4094700" cy="189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7"/>
          <p:cNvSpPr txBox="1"/>
          <p:nvPr/>
        </p:nvSpPr>
        <p:spPr>
          <a:xfrm>
            <a:off x="5048900" y="170300"/>
            <a:ext cx="3898500" cy="7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Do you think we sang monophonic, homophonic or polyphonic?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title"/>
          </p:nvPr>
        </p:nvSpPr>
        <p:spPr>
          <a:xfrm>
            <a:off x="311700" y="160475"/>
            <a:ext cx="8458800" cy="620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Homophonic Improvisation</a:t>
            </a:r>
            <a:endParaRPr/>
          </a:p>
        </p:txBody>
      </p:sp>
      <p:sp>
        <p:nvSpPr>
          <p:cNvPr id="91" name="Google Shape;91;p18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400">
                <a:solidFill>
                  <a:schemeClr val="dk1"/>
                </a:solidFill>
              </a:rPr>
              <a:t>Play your boomwhacker in any rhythm you want while we sing. </a:t>
            </a:r>
            <a:endParaRPr/>
          </a:p>
        </p:txBody>
      </p:sp>
      <p:pic>
        <p:nvPicPr>
          <p:cNvPr descr="DOWNLOAD for Offline Use &amp; Online Learning at https://www.boomytunes.com&#10;&#10;EASY (and Solfege) Versions available at https://www.boomytunes.com&#10;&#10;BOOMWHACKERS Play Along Video &#10;Play along for BOOMWHACKERS, Hand Bells, Desk Bells, Glockenspiel, Xylophone, Keyboard, Resonator Bells, Hand Chimes and other instruments. &#10;&#10;More videos COMING SOON!&#10;SUBSCRIBE to see more…" id="92" name="Google Shape;92;p18" title="Are You Sleeping? (Frere Jaques) - BOOMWHACKERS &amp; BELLS Play Along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11850" y="1525400"/>
            <a:ext cx="6432150" cy="3618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Polyphonic Partner Songs</a:t>
            </a:r>
            <a:endParaRPr/>
          </a:p>
        </p:txBody>
      </p:sp>
      <p:pic>
        <p:nvPicPr>
          <p:cNvPr descr="These partner songs are classic children's rhymes repertoire in the United States. When two or more singers sing them together simultaneously, melodies and chords match in such a way that harmonies are created. Use this song pairing in your music classrooms to have some fun and build harmony at the same time.&#10;&#10;This lyric video is intended for educational use. Downloading and re-uploading in any circumstance is prohibited.&#10;&#10;This music was recorded at Namlo Music Hub, Kathmandu.&#10;www.namlomusichub.com&#10;&#10;All lyrical and musical rights belong to Creative Hope International.&#10;© Creative Hope International, Inc.&#10;www.creativehopeinternational.org" id="98" name="Google Shape;98;p19" title="Are You Sleeping &amp; Row Your Boat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04650" y="1017725"/>
            <a:ext cx="7334711" cy="4125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Polyphonic Round</a:t>
            </a:r>
            <a:endParaRPr/>
          </a:p>
        </p:txBody>
      </p:sp>
      <p:pic>
        <p:nvPicPr>
          <p:cNvPr descr="Subscribe! - http://bit.ly/1OT2HiC &#10;Thanks! I remember being in school and our teacher trying to get us to sing this song as a round. I always had trouble doing it and would get lost half way through. I wanted to make this video to help kids follow along when they are signing a round. I'm hoping teachers will find this useful in their classes! &#10;Check out my new self-help book - Thriving Life! The perfect gift for yourself or someone who you know who may need some motivation to make changes in their lives and relationships. &#10;You can buy a copy at any of your favourite online retailers. Here are two direct affiliate links to purchase a copy on Amazon:&#10;American Store - https://amzn.to/3kviYhN&#10;Canadian Store - https://amzn.to/3rNBHJ&#10;&#10;Buy my Baby Signing Book - The Baby Signing Bible! Perfect Gift for a new mom - https://amzn.to/39pZkkN&#10;&#10;FB group&#10;http://www.facebook.com/MySmartHandsFan&#10;http://www.facebook.com/LauraBergLife&#10;&#10;Instagram&#10;http://www.instagram.com/LauraBergLife&#10;&#10;Twitter &#10;http://www.twitter.com/mysmarthands &#10;http://www.twitter.com/LauraBergLife&#10;&#10;&#10;http://www.lauraberglife.com&#10;http://www.lauraberginc.com&#10;Check out our Row Your Boat Song without rounds:&#10;https://www.youtube.com/watch?v=uCEmXwV8kz0&#10;And our other lyric videos here:&#10;https://www.youtube.com/playlist?list=PLM5LuP9jQ6YxK_ugPttiI7nbU-JlW7mNc" id="104" name="Google Shape;104;p20" title="Row Your Boat Song With Rounds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04650" y="1017725"/>
            <a:ext cx="7334711" cy="4125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Create your own graph to show monophonic, homophonic and polyphonic texture</a:t>
            </a:r>
            <a:endParaRPr/>
          </a:p>
        </p:txBody>
      </p:sp>
      <p:pic>
        <p:nvPicPr>
          <p:cNvPr id="110" name="Google Shape;110;p21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20325" l="18327" r="32153" t="34617"/>
          <a:stretch/>
        </p:blipFill>
        <p:spPr>
          <a:xfrm>
            <a:off x="1556850" y="1508000"/>
            <a:ext cx="6030302" cy="3429276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21">
            <a:hlinkClick r:id="rId5"/>
          </p:cNvPr>
          <p:cNvSpPr/>
          <p:nvPr/>
        </p:nvSpPr>
        <p:spPr>
          <a:xfrm>
            <a:off x="4813225" y="3626800"/>
            <a:ext cx="2553000" cy="1149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